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98" r:id="rId2"/>
    <p:sldId id="371" r:id="rId3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1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0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E31B23"/>
    <a:srgbClr val="F626C0"/>
    <a:srgbClr val="FB9FE3"/>
    <a:srgbClr val="46EBFC"/>
    <a:srgbClr val="DAA600"/>
    <a:srgbClr val="2BF543"/>
    <a:srgbClr val="2EF2B1"/>
    <a:srgbClr val="F6BB00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6167" autoAdjust="0"/>
    <p:restoredTop sz="83771" autoAdjust="0"/>
  </p:normalViewPr>
  <p:slideViewPr>
    <p:cSldViewPr>
      <p:cViewPr>
        <p:scale>
          <a:sx n="125" d="100"/>
          <a:sy n="125" d="100"/>
        </p:scale>
        <p:origin x="-1698" y="-72"/>
      </p:cViewPr>
      <p:guideLst>
        <p:guide orient="horz" pos="21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20" d="100"/>
          <a:sy n="120" d="100"/>
        </p:scale>
        <p:origin x="-322" y="-58"/>
      </p:cViewPr>
      <p:guideLst>
        <p:guide orient="horz" pos="290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922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9572" y="1"/>
            <a:ext cx="303922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6"/>
            <a:ext cx="303922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9572" y="8772526"/>
            <a:ext cx="303922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5A4CA0F-F5E1-4E9D-BF34-55FFBF47F9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390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922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9572" y="1"/>
            <a:ext cx="303922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92150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61" y="4387851"/>
            <a:ext cx="5609281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6"/>
            <a:ext cx="303922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9572" y="8772526"/>
            <a:ext cx="303922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E19AD3B-7EC7-4E15-AD98-A795D0170D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050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dirty="0" smtClean="0">
              <a:latin typeface="+mn-lt"/>
            </a:endParaRPr>
          </a:p>
          <a:p>
            <a:endParaRPr lang="en-US" altLang="en-US" sz="1800" dirty="0" smtClean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ADACB4-E752-4983-9884-1C3B1077E21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257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1220 L Street, NW  •  Washington, DC 20005-4070  •  www.api.org</a:t>
            </a:r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D8994-3E10-41E0-9B9C-FF7AB3DCC3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253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1220 L Street, NW  •  Washington, DC 20005-4070  •  www.api.org</a:t>
            </a:r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1D134-2ED6-4002-945D-A9D38F087F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695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99213" y="1676400"/>
            <a:ext cx="1828800" cy="4191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2813" y="1676400"/>
            <a:ext cx="5334000" cy="4191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1220 L Street, NW  •  Washington, DC 20005-4070  •  www.api.org</a:t>
            </a:r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DCA3E-D8DB-4FDC-95CD-E88367DF57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544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1220 L Street, NW  •  Washington, DC 20005-4070  •  www.api.org</a:t>
            </a:r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0A538-9AD3-42BA-8CD2-4E21E87C90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358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1220 L Street, NW  •  Washington, DC 20005-4070  •  www.api.org</a:t>
            </a:r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D6149-BE9E-43A5-B145-D758AFBF4E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605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636838"/>
            <a:ext cx="3579813" cy="3230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2636838"/>
            <a:ext cx="3581400" cy="3230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1220 L Street, NW  •  Washington, DC 20005-4070  •  www.api.org</a:t>
            </a:r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FA32B-2B4A-49FC-989B-E0088DAC27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284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1220 L Street, NW  •  Washington, DC 20005-4070  •  www.api.org</a:t>
            </a:r>
          </a:p>
        </p:txBody>
      </p:sp>
      <p:sp>
        <p:nvSpPr>
          <p:cNvPr id="8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BA969-0D75-4FAD-B210-91B01835C4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389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1220 L Street, NW  •  Washington, DC 20005-4070  •  www.api.org</a:t>
            </a:r>
          </a:p>
        </p:txBody>
      </p:sp>
      <p:sp>
        <p:nvSpPr>
          <p:cNvPr id="4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40704-6653-4435-AB44-6D2E0ADE8C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793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1220 L Street, NW  •  Washington, DC 20005-4070  •  www.api.org</a:t>
            </a:r>
          </a:p>
        </p:txBody>
      </p:sp>
      <p:sp>
        <p:nvSpPr>
          <p:cNvPr id="3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B7C64-7930-4270-8CAB-CD48FCCECB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347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1220 L Street, NW  •  Washington, DC 20005-4070  •  www.api.org</a:t>
            </a:r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B5FDD-236A-418F-9DA6-6E451D113A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826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1220 L Street, NW  •  Washington, DC 20005-4070  •  www.api.org</a:t>
            </a:r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0317A-0C2A-4E6C-929E-B773208491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341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6" descr="white_header_energyAPI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5613"/>
            <a:ext cx="2352675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7"/>
          <p:cNvSpPr>
            <a:spLocks noGrp="1" noChangeArrowheads="1"/>
          </p:cNvSpPr>
          <p:nvPr>
            <p:ph type="title"/>
          </p:nvPr>
        </p:nvSpPr>
        <p:spPr bwMode="auto">
          <a:xfrm>
            <a:off x="912813" y="1676400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Header: Myriad Web, 36pt., black</a:t>
            </a:r>
          </a:p>
        </p:txBody>
      </p:sp>
      <p:sp>
        <p:nvSpPr>
          <p:cNvPr id="1028" name="Rectangle 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636838"/>
            <a:ext cx="7313613" cy="323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53" name="Rectangle 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9013" y="6553200"/>
            <a:ext cx="40401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dirty="0">
                <a:solidFill>
                  <a:srgbClr val="E31B23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1220 L Street, NW  •  Washington, DC 20005-4070  •  www.api.org</a:t>
            </a:r>
          </a:p>
        </p:txBody>
      </p:sp>
      <p:sp>
        <p:nvSpPr>
          <p:cNvPr id="1054" name="Rectangle 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96000" y="6553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E31B23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D6A98E-C808-4DA8-85D3-E2AF1DFD0F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Line 32"/>
          <p:cNvSpPr>
            <a:spLocks noChangeShapeType="1"/>
          </p:cNvSpPr>
          <p:nvPr userDrawn="1"/>
        </p:nvSpPr>
        <p:spPr bwMode="auto">
          <a:xfrm>
            <a:off x="990600" y="6400800"/>
            <a:ext cx="8153400" cy="0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Myriad Web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Myriad Web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Myriad Web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Myriad Web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Myriad Web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Myriad Web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Myriad Web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Myriad Web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3.epa.gov/ttn/amtic/files/ambient/qa/qanews19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2209800" y="457200"/>
            <a:ext cx="6400800" cy="2286000"/>
          </a:xfrm>
        </p:spPr>
        <p:txBody>
          <a:bodyPr/>
          <a:lstStyle/>
          <a:p>
            <a:pPr marL="0" marR="0" algn="ctr">
              <a:spcBef>
                <a:spcPts val="185"/>
              </a:spcBef>
              <a:spcAft>
                <a:spcPts val="0"/>
              </a:spcAft>
            </a:pPr>
            <a:r>
              <a:rPr lang="en-US" sz="4800" spc="-5" dirty="0" smtClean="0">
                <a:latin typeface="Calibri" panose="020F0502020204030204" pitchFamily="34" charset="0"/>
                <a:ea typeface="Calibri"/>
                <a:cs typeface="Times New Roman"/>
              </a:rPr>
              <a:t>Optimization of O</a:t>
            </a:r>
            <a:r>
              <a:rPr lang="en-US" sz="4000" spc="-5" dirty="0" smtClean="0">
                <a:latin typeface="Calibri" panose="020F0502020204030204" pitchFamily="34" charset="0"/>
                <a:ea typeface="Calibri"/>
                <a:cs typeface="Times New Roman"/>
              </a:rPr>
              <a:t>3</a:t>
            </a:r>
            <a:r>
              <a:rPr lang="en-US" sz="4800" spc="-5" dirty="0" smtClean="0">
                <a:latin typeface="Calibri" panose="020F0502020204030204" pitchFamily="34" charset="0"/>
                <a:ea typeface="Calibri"/>
                <a:cs typeface="Times New Roman"/>
              </a:rPr>
              <a:t>  </a:t>
            </a:r>
            <a:r>
              <a:rPr lang="en-US" sz="4800" spc="-5" dirty="0" smtClean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NAAQS </a:t>
            </a:r>
            <a:r>
              <a:rPr lang="en-US" sz="4800" spc="-5" dirty="0" smtClean="0">
                <a:latin typeface="Calibri" panose="020F0502020204030204" pitchFamily="34" charset="0"/>
                <a:ea typeface="Calibri"/>
                <a:cs typeface="Times New Roman"/>
              </a:rPr>
              <a:t>Compliance Networks </a:t>
            </a:r>
            <a:r>
              <a:rPr lang="en-US" sz="4800" dirty="0" smtClean="0">
                <a:effectLst/>
                <a:latin typeface="Calibri" panose="020F0502020204030204" pitchFamily="34" charset="0"/>
                <a:ea typeface="Calibri"/>
                <a:cs typeface="Times New Roman"/>
              </a:rPr>
              <a:t/>
            </a:r>
            <a:br>
              <a:rPr lang="en-US" sz="4800" dirty="0" smtClean="0">
                <a:effectLst/>
                <a:latin typeface="Calibri" panose="020F0502020204030204" pitchFamily="34" charset="0"/>
                <a:ea typeface="Calibri"/>
                <a:cs typeface="Times New Roman"/>
              </a:rPr>
            </a:br>
            <a:endParaRPr lang="en-US" altLang="en-US" sz="4800" dirty="0" smtClean="0">
              <a:latin typeface="Calibri" panose="020F0502020204030204" pitchFamily="34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609600" y="3124200"/>
            <a:ext cx="8305800" cy="3124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en-US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OTC/MANE-VU Committee Meeting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en-U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Hall of States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en-U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444 N. Capitol Street, NW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en-U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Washington, D.C.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en-US" sz="3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April 11, 2017</a:t>
            </a:r>
          </a:p>
          <a:p>
            <a:r>
              <a:rPr lang="en-US" altLang="en-U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Will Ollison (American Petroleum Institute)</a:t>
            </a:r>
          </a:p>
          <a:p>
            <a:endParaRPr lang="en-US" altLang="en-US" sz="32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1220 L Street, NW  •  Washington, DC 20005-4070  •  www.api.org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7A39AA-A3D0-46FB-AD50-170146AB7EE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-1066800" y="152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457200"/>
            <a:ext cx="6400799" cy="685800"/>
          </a:xfrm>
        </p:spPr>
        <p:txBody>
          <a:bodyPr/>
          <a:lstStyle/>
          <a:p>
            <a:pPr algn="ctr"/>
            <a:r>
              <a:rPr lang="en-US" sz="5400" dirty="0" smtClean="0">
                <a:latin typeface="Calibri" panose="020F0502020204030204" pitchFamily="34" charset="0"/>
              </a:rPr>
              <a:t>New Opportunities</a:t>
            </a: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4196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3200" i="1" dirty="0" smtClean="0">
                <a:latin typeface="Calibri" panose="020F0502020204030204" pitchFamily="34" charset="0"/>
              </a:rPr>
              <a:t>Isn’t an OTC Monitoring Committee now needed?</a:t>
            </a:r>
            <a:endParaRPr lang="en-US" sz="2800" i="1" dirty="0" smtClean="0"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300" dirty="0" smtClean="0">
                <a:latin typeface="Calibri" panose="020F0502020204030204" pitchFamily="34" charset="0"/>
              </a:rPr>
              <a:t>Enhanced Monitoring Plans are </a:t>
            </a:r>
            <a:r>
              <a:rPr lang="en-US" sz="23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required by 2019 for moderate &amp; above nonattainment areas [40 CFR </a:t>
            </a:r>
            <a:r>
              <a:rPr lang="en-US" sz="23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§58.10(a)(11)].</a:t>
            </a:r>
          </a:p>
          <a:p>
            <a:pPr>
              <a:spcAft>
                <a:spcPts val="600"/>
              </a:spcAft>
            </a:pPr>
            <a:r>
              <a:rPr lang="en-US" sz="23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Use of best available monitoring and modeling techniques are required to determine transport contributions to nonattainment areas [</a:t>
            </a:r>
            <a:r>
              <a:rPr lang="en-US" sz="2300" dirty="0" smtClean="0">
                <a:latin typeface="Calibri" panose="020F0502020204030204" pitchFamily="34" charset="0"/>
              </a:rPr>
              <a:t>42 CFR §7511c(d)].</a:t>
            </a:r>
            <a:r>
              <a:rPr lang="en-US" sz="2300" b="1" dirty="0" smtClean="0">
                <a:latin typeface="Calibri" panose="020F0502020204030204" pitchFamily="34" charset="0"/>
              </a:rPr>
              <a:t> </a:t>
            </a:r>
            <a:endParaRPr lang="en-US" sz="2300" dirty="0" smtClean="0">
              <a:solidFill>
                <a:srgbClr val="000000"/>
              </a:solidFill>
              <a:latin typeface="Calibri" panose="020F0502020204030204" pitchFamily="34" charset="0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en-US" sz="23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The reliability of O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3</a:t>
            </a:r>
            <a:r>
              <a:rPr lang="en-US" sz="23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 models is judged on their agreement with compliance monitoring data.</a:t>
            </a:r>
          </a:p>
          <a:p>
            <a:pPr>
              <a:spcAft>
                <a:spcPts val="600"/>
              </a:spcAft>
            </a:pPr>
            <a:r>
              <a:rPr lang="en-US" sz="23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New “interference-free” FRMs/FEMs are available but are not currently required/deployed within the O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3</a:t>
            </a:r>
            <a:r>
              <a:rPr lang="en-US" sz="23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 </a:t>
            </a:r>
            <a:r>
              <a:rPr lang="en-US" sz="2300" dirty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compliance network - </a:t>
            </a:r>
            <a:r>
              <a:rPr lang="en-US" sz="2300" dirty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  <a:hlinkClick r:id="rId2"/>
              </a:rPr>
              <a:t>https://</a:t>
            </a:r>
            <a:r>
              <a:rPr lang="en-US" sz="23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  <a:hlinkClick r:id="rId2"/>
              </a:rPr>
              <a:t>www3.epa.gov/ttn/amtic/files/ambient/qa/qanews19.pdf</a:t>
            </a:r>
            <a:endParaRPr lang="en-US" sz="2300" dirty="0" smtClean="0">
              <a:solidFill>
                <a:srgbClr val="000000"/>
              </a:solidFill>
              <a:latin typeface="Calibri" panose="020F0502020204030204" pitchFamily="34" charset="0"/>
              <a:cs typeface="Times New Roman"/>
            </a:endParaRPr>
          </a:p>
          <a:p>
            <a:pPr marL="0" indent="0">
              <a:buNone/>
            </a:pPr>
            <a:endParaRPr lang="en-US" sz="2200" dirty="0">
              <a:solidFill>
                <a:srgbClr val="000000"/>
              </a:solidFill>
              <a:latin typeface="Calibri" panose="020F0502020204030204" pitchFamily="34" charset="0"/>
              <a:cs typeface="Times New Roman"/>
            </a:endParaRPr>
          </a:p>
          <a:p>
            <a:endParaRPr lang="en-US" sz="2200" dirty="0" smtClean="0">
              <a:solidFill>
                <a:srgbClr val="000000"/>
              </a:solidFill>
              <a:latin typeface="Calibri" panose="020F0502020204030204" pitchFamily="34" charset="0"/>
              <a:cs typeface="Times New Roman"/>
            </a:endParaRPr>
          </a:p>
          <a:p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cs typeface="Times New Roman"/>
            </a:endParaRPr>
          </a:p>
          <a:p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cs typeface="Times New Roman"/>
            </a:endParaRP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1220 L Street, NW  •  Washington, DC 20005-4070  •  www.api.org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00A538-9AD3-42BA-8CD2-4E21E87C909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99973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Myriad Web"/>
        <a:ea typeface=""/>
        <a:cs typeface=""/>
      </a:majorFont>
      <a:minorFont>
        <a:latin typeface="Myriad Web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97604</TotalTime>
  <Words>152</Words>
  <Application>Microsoft Office PowerPoint</Application>
  <PresentationFormat>On-screen Show (4:3)</PresentationFormat>
  <Paragraphs>23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Optimization of O3  NAAQS Compliance Networks  </vt:lpstr>
      <vt:lpstr>New Opportunities</vt:lpstr>
    </vt:vector>
  </TitlesOfParts>
  <Company>API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mercuriom</dc:creator>
  <cp:lastModifiedBy>Will Ollison</cp:lastModifiedBy>
  <cp:revision>893</cp:revision>
  <cp:lastPrinted>2016-05-24T20:15:23Z</cp:lastPrinted>
  <dcterms:created xsi:type="dcterms:W3CDTF">2006-03-29T15:57:19Z</dcterms:created>
  <dcterms:modified xsi:type="dcterms:W3CDTF">2017-04-11T14:36:38Z</dcterms:modified>
</cp:coreProperties>
</file>